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60" r:id="rId7"/>
    <p:sldId id="285" r:id="rId8"/>
    <p:sldId id="258" r:id="rId9"/>
    <p:sldId id="261" r:id="rId10"/>
    <p:sldId id="267" r:id="rId11"/>
    <p:sldId id="286" r:id="rId12"/>
    <p:sldId id="287" r:id="rId13"/>
    <p:sldId id="26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 Placeholder 22">
            <a:extLst>
              <a:ext uri="{FF2B5EF4-FFF2-40B4-BE49-F238E27FC236}">
                <a16:creationId xmlns:a16="http://schemas.microsoft.com/office/drawing/2014/main" id="{2280D3A9-D3EA-475F-9F9A-E66A4C5193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2566370"/>
            <a:ext cx="4817306" cy="311053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22">
            <a:extLst>
              <a:ext uri="{FF2B5EF4-FFF2-40B4-BE49-F238E27FC236}">
                <a16:creationId xmlns:a16="http://schemas.microsoft.com/office/drawing/2014/main" id="{EEDBDC58-1E7B-41DF-8949-86F8FB9EF0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41294" y="2566370"/>
            <a:ext cx="4817306" cy="311053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2">
            <a:extLst>
              <a:ext uri="{FF2B5EF4-FFF2-40B4-BE49-F238E27FC236}">
                <a16:creationId xmlns:a16="http://schemas.microsoft.com/office/drawing/2014/main" id="{4A8E9E6A-EFD8-4B38-93A9-009D766C31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2094" y="1831208"/>
            <a:ext cx="4817306" cy="456209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086253-40FB-486F-A779-6F20AB3FF7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41294" y="1831208"/>
            <a:ext cx="4817306" cy="456209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65" r:id="rId7"/>
    <p:sldLayoutId id="2147483662" r:id="rId8"/>
    <p:sldLayoutId id="2147483663" r:id="rId9"/>
    <p:sldLayoutId id="2147483664" r:id="rId10"/>
    <p:sldLayoutId id="2147483672" r:id="rId11"/>
    <p:sldLayoutId id="2147483667" r:id="rId12"/>
    <p:sldLayoutId id="214748366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4288" y="3807968"/>
            <a:ext cx="7077456" cy="1243584"/>
          </a:xfrm>
        </p:spPr>
        <p:txBody>
          <a:bodyPr/>
          <a:lstStyle/>
          <a:p>
            <a:pPr algn="ctr"/>
            <a:r>
              <a:rPr lang="en-US" sz="4400" dirty="0"/>
              <a:t>Report of the Academic and Scholarship Committee</a:t>
            </a:r>
            <a:br>
              <a:rPr lang="en-US" sz="4400" dirty="0"/>
            </a:br>
            <a:r>
              <a:rPr lang="en-US" sz="4400" dirty="0"/>
              <a:t>2018 Convention</a:t>
            </a:r>
            <a:br>
              <a:rPr lang="en-US" sz="4400" dirty="0"/>
            </a:br>
            <a:r>
              <a:rPr lang="en-US" sz="4400" dirty="0"/>
              <a:t>Providence, Rhode Island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Gudrun Harris, Chair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8560" y="3429000"/>
            <a:ext cx="6317280" cy="1243584"/>
          </a:xfrm>
        </p:spPr>
        <p:txBody>
          <a:bodyPr/>
          <a:lstStyle/>
          <a:p>
            <a:pPr algn="ctr"/>
            <a:r>
              <a:rPr lang="en-US" dirty="0"/>
              <a:t>Rev. Fr. E. G. W. KING 2017-2018 SCHOLARSHIP RECIPIENTS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6968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79" y="27432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E. G. W. KING 2017-2018 SCHOLARSHIP RECIPIENTS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A6AFC8-10C9-49B9-A229-E2C001E0C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93637"/>
              </p:ext>
            </p:extLst>
          </p:nvPr>
        </p:nvGraphicFramePr>
        <p:xfrm>
          <a:off x="2611120" y="1003868"/>
          <a:ext cx="9458960" cy="4126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260">
                  <a:extLst>
                    <a:ext uri="{9D8B030D-6E8A-4147-A177-3AD203B41FA5}">
                      <a16:colId xmlns:a16="http://schemas.microsoft.com/office/drawing/2014/main" val="1188868123"/>
                    </a:ext>
                  </a:extLst>
                </a:gridCol>
                <a:gridCol w="1963860">
                  <a:extLst>
                    <a:ext uri="{9D8B030D-6E8A-4147-A177-3AD203B41FA5}">
                      <a16:colId xmlns:a16="http://schemas.microsoft.com/office/drawing/2014/main" val="1218611375"/>
                    </a:ext>
                  </a:extLst>
                </a:gridCol>
                <a:gridCol w="1963860">
                  <a:extLst>
                    <a:ext uri="{9D8B030D-6E8A-4147-A177-3AD203B41FA5}">
                      <a16:colId xmlns:a16="http://schemas.microsoft.com/office/drawing/2014/main" val="3191584152"/>
                    </a:ext>
                  </a:extLst>
                </a:gridCol>
                <a:gridCol w="2089980">
                  <a:extLst>
                    <a:ext uri="{9D8B030D-6E8A-4147-A177-3AD203B41FA5}">
                      <a16:colId xmlns:a16="http://schemas.microsoft.com/office/drawing/2014/main" val="1445806188"/>
                    </a:ext>
                  </a:extLst>
                </a:gridCol>
              </a:tblGrid>
              <a:tr h="723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CURRENT CLASS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NEW/RETAINED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GRADE AVERAGE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1691641"/>
                  </a:ext>
                </a:extLst>
              </a:tr>
              <a:tr h="56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HAWA KOLUBAH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11TH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3384815"/>
                  </a:ext>
                </a:extLst>
              </a:tr>
              <a:tr h="56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JOSEPHINE BOAKAI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11TH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419179"/>
                  </a:ext>
                </a:extLst>
              </a:tr>
              <a:tr h="56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FORKPAYEA H. FORKPAH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11TH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6947173"/>
                  </a:ext>
                </a:extLst>
              </a:tr>
              <a:tr h="56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MERA DOE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11TH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0359671"/>
                  </a:ext>
                </a:extLst>
              </a:tr>
              <a:tr h="56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FELECIA ISAIAH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10TH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66991126"/>
                  </a:ext>
                </a:extLst>
              </a:tr>
              <a:tr h="56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MIRACLE MATTHEWS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10TH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2000566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C577CD7-CB56-4819-B8FA-8D7785DA745A}"/>
              </a:ext>
            </a:extLst>
          </p:cNvPr>
          <p:cNvSpPr txBox="1"/>
          <p:nvPr/>
        </p:nvSpPr>
        <p:spPr>
          <a:xfrm>
            <a:off x="2336800" y="5416444"/>
            <a:ext cx="9845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FORKPAYEA H. FORKPAH and MERA DOE are sponsored by the Class of 1980</a:t>
            </a:r>
          </a:p>
        </p:txBody>
      </p:sp>
    </p:spTree>
    <p:extLst>
      <p:ext uri="{BB962C8B-B14F-4D97-AF65-F5344CB8AC3E}">
        <p14:creationId xmlns:p14="http://schemas.microsoft.com/office/powerpoint/2010/main" val="128862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79" y="27432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E. G. W. KING 2017-2018 SCHOLARSHIP RECIPIENTS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961AC4-B290-4682-B785-AED3982D7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49587"/>
              </p:ext>
            </p:extLst>
          </p:nvPr>
        </p:nvGraphicFramePr>
        <p:xfrm>
          <a:off x="2806700" y="1146246"/>
          <a:ext cx="8910320" cy="5168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9948">
                  <a:extLst>
                    <a:ext uri="{9D8B030D-6E8A-4147-A177-3AD203B41FA5}">
                      <a16:colId xmlns:a16="http://schemas.microsoft.com/office/drawing/2014/main" val="4276420670"/>
                    </a:ext>
                  </a:extLst>
                </a:gridCol>
                <a:gridCol w="1740547">
                  <a:extLst>
                    <a:ext uri="{9D8B030D-6E8A-4147-A177-3AD203B41FA5}">
                      <a16:colId xmlns:a16="http://schemas.microsoft.com/office/drawing/2014/main" val="2136914197"/>
                    </a:ext>
                  </a:extLst>
                </a:gridCol>
                <a:gridCol w="2267501">
                  <a:extLst>
                    <a:ext uri="{9D8B030D-6E8A-4147-A177-3AD203B41FA5}">
                      <a16:colId xmlns:a16="http://schemas.microsoft.com/office/drawing/2014/main" val="4168804311"/>
                    </a:ext>
                  </a:extLst>
                </a:gridCol>
                <a:gridCol w="1852324">
                  <a:extLst>
                    <a:ext uri="{9D8B030D-6E8A-4147-A177-3AD203B41FA5}">
                      <a16:colId xmlns:a16="http://schemas.microsoft.com/office/drawing/2014/main" val="3412896417"/>
                    </a:ext>
                  </a:extLst>
                </a:gridCol>
              </a:tblGrid>
              <a:tr h="62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CURRENT CLASS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NEW/RETAINED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GRADE AVERAGE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76600749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MARBELINE MERCHANT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65142752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FACIA SHERIFF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24233047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LUKE  S. MCGEE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8355798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EUDEH F. SMITH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9553797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BENDU DOLLEY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7151222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DIODY WILLIAM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0851516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ERNEST B. FAHNBULLEH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8519514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TONIA BADDOO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3842580"/>
                  </a:ext>
                </a:extLst>
              </a:tr>
              <a:tr h="49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ZOE HARRIS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9788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27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79" y="27432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E. G. W. KING 2017-2018 SCHOLARSHIP RECIPIENTS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275BFE-54A3-47F1-BE2E-F092E6A0B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30261"/>
              </p:ext>
            </p:extLst>
          </p:nvPr>
        </p:nvGraphicFramePr>
        <p:xfrm>
          <a:off x="2552700" y="1107440"/>
          <a:ext cx="9344660" cy="5476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8620">
                  <a:extLst>
                    <a:ext uri="{9D8B030D-6E8A-4147-A177-3AD203B41FA5}">
                      <a16:colId xmlns:a16="http://schemas.microsoft.com/office/drawing/2014/main" val="1361764248"/>
                    </a:ext>
                  </a:extLst>
                </a:gridCol>
                <a:gridCol w="1825391">
                  <a:extLst>
                    <a:ext uri="{9D8B030D-6E8A-4147-A177-3AD203B41FA5}">
                      <a16:colId xmlns:a16="http://schemas.microsoft.com/office/drawing/2014/main" val="2982016785"/>
                    </a:ext>
                  </a:extLst>
                </a:gridCol>
                <a:gridCol w="2378032">
                  <a:extLst>
                    <a:ext uri="{9D8B030D-6E8A-4147-A177-3AD203B41FA5}">
                      <a16:colId xmlns:a16="http://schemas.microsoft.com/office/drawing/2014/main" val="4106731823"/>
                    </a:ext>
                  </a:extLst>
                </a:gridCol>
                <a:gridCol w="1942617">
                  <a:extLst>
                    <a:ext uri="{9D8B030D-6E8A-4147-A177-3AD203B41FA5}">
                      <a16:colId xmlns:a16="http://schemas.microsoft.com/office/drawing/2014/main" val="3486183465"/>
                    </a:ext>
                  </a:extLst>
                </a:gridCol>
              </a:tblGrid>
              <a:tr h="10426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NAME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CURRENT CLASS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NEW/RETAINED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GRADE AVERAGE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665285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UMU SHERIFF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4TH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1555776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BARUE A. MILLS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4TH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176326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DANIEL P. GATOR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4TH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40895360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LAWRENTEE FUMBAH*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4584149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ABDULLAH JALLOH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2100872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MIRIAM NOUREDINE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5913206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VISION DUODU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4477571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FAVOR SOWA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21898056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AUGUSTINA NAH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622859"/>
                  </a:ext>
                </a:extLst>
              </a:tr>
              <a:tr h="44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*HARDSHIP STUDENT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603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53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79" y="27432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E. G. W. KING 2017-2018 SCHOLARSHIP RECIPIENTS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957344-CE70-4615-8282-FD06BE467FE5}"/>
              </a:ext>
            </a:extLst>
          </p:cNvPr>
          <p:cNvGraphicFramePr>
            <a:graphicFrameLocks noGrp="1"/>
          </p:cNvGraphicFramePr>
          <p:nvPr/>
        </p:nvGraphicFramePr>
        <p:xfrm>
          <a:off x="2715260" y="1107440"/>
          <a:ext cx="9243060" cy="547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3843">
                  <a:extLst>
                    <a:ext uri="{9D8B030D-6E8A-4147-A177-3AD203B41FA5}">
                      <a16:colId xmlns:a16="http://schemas.microsoft.com/office/drawing/2014/main" val="595819588"/>
                    </a:ext>
                  </a:extLst>
                </a:gridCol>
                <a:gridCol w="1805544">
                  <a:extLst>
                    <a:ext uri="{9D8B030D-6E8A-4147-A177-3AD203B41FA5}">
                      <a16:colId xmlns:a16="http://schemas.microsoft.com/office/drawing/2014/main" val="2836181952"/>
                    </a:ext>
                  </a:extLst>
                </a:gridCol>
                <a:gridCol w="2352177">
                  <a:extLst>
                    <a:ext uri="{9D8B030D-6E8A-4147-A177-3AD203B41FA5}">
                      <a16:colId xmlns:a16="http://schemas.microsoft.com/office/drawing/2014/main" val="3157408560"/>
                    </a:ext>
                  </a:extLst>
                </a:gridCol>
                <a:gridCol w="1921496">
                  <a:extLst>
                    <a:ext uri="{9D8B030D-6E8A-4147-A177-3AD203B41FA5}">
                      <a16:colId xmlns:a16="http://schemas.microsoft.com/office/drawing/2014/main" val="4122322243"/>
                    </a:ext>
                  </a:extLst>
                </a:gridCol>
              </a:tblGrid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CRISPIN FAHNBULLEH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6TH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0032786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CHIDINMA E. OKOLI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6TH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99394206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AUGUSTUS BERNARD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6TH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4612508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ELSIE MASSAQUOI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5236209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ALETHIA S. KEMOKAI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0285202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FAITH KENNEDY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2337253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AUGUSTINA SAMBOLLAH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3965825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CHRICHANNA NEAL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4749726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AISHA SHERIFF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RETAINED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83280335"/>
                  </a:ext>
                </a:extLst>
              </a:tr>
              <a:tr h="54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MIRACLE M. COOPER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5TH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9837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2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79" y="27432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E. G. W. KING 2017-2018 SCHOLARSHIP RECIPIENTS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C67D0C-BAE2-427D-8323-5306B541E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34036"/>
              </p:ext>
            </p:extLst>
          </p:nvPr>
        </p:nvGraphicFramePr>
        <p:xfrm>
          <a:off x="2692400" y="1361440"/>
          <a:ext cx="9174481" cy="5222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0369">
                  <a:extLst>
                    <a:ext uri="{9D8B030D-6E8A-4147-A177-3AD203B41FA5}">
                      <a16:colId xmlns:a16="http://schemas.microsoft.com/office/drawing/2014/main" val="1118151640"/>
                    </a:ext>
                  </a:extLst>
                </a:gridCol>
                <a:gridCol w="1792148">
                  <a:extLst>
                    <a:ext uri="{9D8B030D-6E8A-4147-A177-3AD203B41FA5}">
                      <a16:colId xmlns:a16="http://schemas.microsoft.com/office/drawing/2014/main" val="2615775664"/>
                    </a:ext>
                  </a:extLst>
                </a:gridCol>
                <a:gridCol w="2334724">
                  <a:extLst>
                    <a:ext uri="{9D8B030D-6E8A-4147-A177-3AD203B41FA5}">
                      <a16:colId xmlns:a16="http://schemas.microsoft.com/office/drawing/2014/main" val="2555746137"/>
                    </a:ext>
                  </a:extLst>
                </a:gridCol>
                <a:gridCol w="1907240">
                  <a:extLst>
                    <a:ext uri="{9D8B030D-6E8A-4147-A177-3AD203B41FA5}">
                      <a16:colId xmlns:a16="http://schemas.microsoft.com/office/drawing/2014/main" val="1762747524"/>
                    </a:ext>
                  </a:extLst>
                </a:gridCol>
              </a:tblGrid>
              <a:tr h="7183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NAME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CURRENT CLASS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NEW/RETAINED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GRADE AVERAGE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85124676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JASMINE M. JOHNSON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27111644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JALIKATOU JABATEH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15144575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SANGAI GRAY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4412005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DOMINIC PEWEE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2258053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BOSS PSHORR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0013373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JENNIFER STEVEN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3414555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MIRACLE TUE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8561487"/>
                  </a:ext>
                </a:extLst>
              </a:tr>
              <a:tr h="56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PHIL COLLINS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864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5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79" y="27432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E. G. W. KING 2017-2018 SCHOLARSHIP RECIPIENTS</a:t>
            </a:r>
            <a:br>
              <a:rPr lang="en-US" dirty="0"/>
            </a:br>
            <a:r>
              <a:rPr lang="en-US" dirty="0"/>
              <a:t>Number of Retained/New Students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F0A3BC-566C-4EA0-B5FE-D5615AC3C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152715"/>
              </p:ext>
            </p:extLst>
          </p:nvPr>
        </p:nvGraphicFramePr>
        <p:xfrm>
          <a:off x="3263900" y="1443559"/>
          <a:ext cx="7703820" cy="4993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726">
                  <a:extLst>
                    <a:ext uri="{9D8B030D-6E8A-4147-A177-3AD203B41FA5}">
                      <a16:colId xmlns:a16="http://schemas.microsoft.com/office/drawing/2014/main" val="648619310"/>
                    </a:ext>
                  </a:extLst>
                </a:gridCol>
                <a:gridCol w="1987054">
                  <a:extLst>
                    <a:ext uri="{9D8B030D-6E8A-4147-A177-3AD203B41FA5}">
                      <a16:colId xmlns:a16="http://schemas.microsoft.com/office/drawing/2014/main" val="901321409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1626381586"/>
                    </a:ext>
                  </a:extLst>
                </a:gridCol>
                <a:gridCol w="2341880">
                  <a:extLst>
                    <a:ext uri="{9D8B030D-6E8A-4147-A177-3AD203B41FA5}">
                      <a16:colId xmlns:a16="http://schemas.microsoft.com/office/drawing/2014/main" val="2334049341"/>
                    </a:ext>
                  </a:extLst>
                </a:gridCol>
              </a:tblGrid>
              <a:tr h="40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GRADE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RETAINED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NEW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 # OF STUDENTS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97796077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11th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4421660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10th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1930000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9th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8752727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8th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1620175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7th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43345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6th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7504005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5th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3855324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4th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8296272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3rd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43690372"/>
                  </a:ext>
                </a:extLst>
              </a:tr>
              <a:tr h="3774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2nd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0679363"/>
                  </a:ext>
                </a:extLst>
              </a:tr>
              <a:tr h="481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28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47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4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79" y="27432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E. G. W. KING 2017-2018 SCHOLARSHIP RECIPIENTS</a:t>
            </a:r>
            <a:br>
              <a:rPr lang="en-US" dirty="0"/>
            </a:br>
            <a:r>
              <a:rPr lang="en-US" dirty="0"/>
              <a:t>Tuition Payments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17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14E72E-57F2-45DB-BBD1-D4018DD99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398956"/>
              </p:ext>
            </p:extLst>
          </p:nvPr>
        </p:nvGraphicFramePr>
        <p:xfrm>
          <a:off x="3241040" y="1442719"/>
          <a:ext cx="7924800" cy="5043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9329">
                  <a:extLst>
                    <a:ext uri="{9D8B030D-6E8A-4147-A177-3AD203B41FA5}">
                      <a16:colId xmlns:a16="http://schemas.microsoft.com/office/drawing/2014/main" val="305409124"/>
                    </a:ext>
                  </a:extLst>
                </a:gridCol>
                <a:gridCol w="584476">
                  <a:extLst>
                    <a:ext uri="{9D8B030D-6E8A-4147-A177-3AD203B41FA5}">
                      <a16:colId xmlns:a16="http://schemas.microsoft.com/office/drawing/2014/main" val="2383874049"/>
                    </a:ext>
                  </a:extLst>
                </a:gridCol>
                <a:gridCol w="1186142">
                  <a:extLst>
                    <a:ext uri="{9D8B030D-6E8A-4147-A177-3AD203B41FA5}">
                      <a16:colId xmlns:a16="http://schemas.microsoft.com/office/drawing/2014/main" val="345021202"/>
                    </a:ext>
                  </a:extLst>
                </a:gridCol>
                <a:gridCol w="2784853">
                  <a:extLst>
                    <a:ext uri="{9D8B030D-6E8A-4147-A177-3AD203B41FA5}">
                      <a16:colId xmlns:a16="http://schemas.microsoft.com/office/drawing/2014/main" val="2956969481"/>
                    </a:ext>
                  </a:extLst>
                </a:gridCol>
              </a:tblGrid>
              <a:tr h="43674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TOTAL # OF STUDENTS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TUITION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TOTAL TUITION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8382885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$580.00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$2,320.00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53269066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$580.00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$1,160.00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1457384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$540.00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$1,080.00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8794032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$500.00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$1,000.00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2461032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$500.00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$2,500.00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6908229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$400.00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$1,200.00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6376670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$400.00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$2,800.00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7974748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$400.00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$1,200.00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8085168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$400.00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$2,400.00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55399354"/>
                  </a:ext>
                </a:extLst>
              </a:tr>
              <a:tr h="40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X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$400.00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$3,200.00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8759817"/>
                  </a:ext>
                </a:extLst>
              </a:tr>
              <a:tr h="521278"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42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$18,860.00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3237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84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62783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SCHOLARSHIP &amp; ACADEMIC</a:t>
            </a:r>
            <a:br>
              <a:rPr lang="en-US" dirty="0"/>
            </a:br>
            <a:r>
              <a:rPr lang="en-US" dirty="0"/>
              <a:t>Proposal 2018-2019 Budget</a:t>
            </a:r>
            <a:br>
              <a:rPr lang="en-US" dirty="0"/>
            </a:br>
            <a:r>
              <a:rPr lang="en-US" dirty="0"/>
              <a:t>PRESENTED: 6/29/2018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79B88-D43C-4A31-9A52-3498E94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984" y="6315075"/>
            <a:ext cx="7781544" cy="85905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Scholarship Account</a:t>
            </a:r>
            <a:br>
              <a:rPr lang="en-US" sz="4400" dirty="0"/>
            </a:br>
            <a:r>
              <a:rPr lang="en-US" sz="4400" dirty="0"/>
              <a:t>Opening Balance: $21,558.19 </a:t>
            </a:r>
            <a:br>
              <a:rPr lang="en-US" sz="4400" dirty="0"/>
            </a:br>
            <a:r>
              <a:rPr lang="en-US" sz="4400" dirty="0"/>
              <a:t>Ending Balance: $3,394.21 (6/1/2018)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Total Tuition Paid 2017-2018 	($18,860)</a:t>
            </a:r>
            <a:br>
              <a:rPr lang="en-US" sz="4400" dirty="0"/>
            </a:br>
            <a:r>
              <a:rPr lang="en-US" sz="4400" dirty="0"/>
              <a:t>Kindergarten items 2017-2018	($971.48)</a:t>
            </a:r>
            <a:br>
              <a:rPr lang="en-US" sz="4400" dirty="0"/>
            </a:br>
            <a:r>
              <a:rPr lang="en-US" sz="4400" dirty="0"/>
              <a:t>	</a:t>
            </a:r>
            <a:br>
              <a:rPr lang="en-US" dirty="0"/>
            </a:b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82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79B88-D43C-4A31-9A52-3498E94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504" y="7422197"/>
            <a:ext cx="7781544" cy="8590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Expenses		</a:t>
            </a:r>
            <a:br>
              <a:rPr lang="en-US" sz="4000" dirty="0"/>
            </a:br>
            <a:r>
              <a:rPr lang="en-US" sz="4000" dirty="0"/>
              <a:t>2018-2019 Tuition (40 Students)		</a:t>
            </a:r>
            <a:br>
              <a:rPr lang="en-US" sz="4000" dirty="0"/>
            </a:br>
            <a:r>
              <a:rPr lang="en-US" sz="4000" dirty="0"/>
              <a:t>1st - 6th                                                  10 X $400.00		$4,000.00</a:t>
            </a:r>
            <a:br>
              <a:rPr lang="en-US" sz="4000" dirty="0"/>
            </a:br>
            <a:r>
              <a:rPr lang="en-US" sz="4000" dirty="0"/>
              <a:t>7th - 8th                                                  10 X $500.00		$5,000.00</a:t>
            </a:r>
            <a:br>
              <a:rPr lang="en-US" sz="4000" dirty="0"/>
            </a:br>
            <a:r>
              <a:rPr lang="en-US" sz="4000" dirty="0"/>
              <a:t>9th Grade                                                10 X $540.00		$5,400.00</a:t>
            </a:r>
            <a:br>
              <a:rPr lang="en-US" sz="4000" dirty="0"/>
            </a:br>
            <a:r>
              <a:rPr lang="en-US" sz="4000" dirty="0"/>
              <a:t>10th - 12th                                               10 X $580.00		$5,800.00</a:t>
            </a:r>
            <a:br>
              <a:rPr lang="en-US" sz="4000" dirty="0"/>
            </a:br>
            <a:r>
              <a:rPr lang="en-US" sz="4000" dirty="0"/>
              <a:t>		$20,200.00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	</a:t>
            </a:r>
            <a:br>
              <a:rPr lang="en-US" dirty="0"/>
            </a:b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41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853E703-4E88-40F3-B65D-3C5A6B6D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4" y="218757"/>
            <a:ext cx="8230616" cy="859055"/>
          </a:xfrm>
        </p:spPr>
        <p:txBody>
          <a:bodyPr>
            <a:noAutofit/>
          </a:bodyPr>
          <a:lstStyle/>
          <a:p>
            <a:r>
              <a:rPr lang="en-US" dirty="0"/>
              <a:t>Expenses		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2018-2019 Programs		</a:t>
            </a:r>
            <a:br>
              <a:rPr lang="en-US" dirty="0"/>
            </a:br>
            <a:r>
              <a:rPr lang="en-US" dirty="0"/>
              <a:t>Tutoring/After School Program: $2,500.00*</a:t>
            </a:r>
            <a:br>
              <a:rPr lang="en-US" dirty="0"/>
            </a:br>
            <a:r>
              <a:rPr lang="en-US" dirty="0"/>
              <a:t>Breakfast Program: $2,000.00</a:t>
            </a:r>
            <a:br>
              <a:rPr lang="en-US" dirty="0"/>
            </a:br>
            <a:r>
              <a:rPr lang="en-US" dirty="0"/>
              <a:t>Teacher/s of the Year Incentive: $250.00</a:t>
            </a:r>
            <a:br>
              <a:rPr lang="en-US" dirty="0"/>
            </a:br>
            <a:r>
              <a:rPr lang="en-US" dirty="0"/>
              <a:t>Student/s of the Year Incentive: $100.00</a:t>
            </a:r>
            <a:br>
              <a:rPr lang="en-US" dirty="0"/>
            </a:br>
            <a:r>
              <a:rPr lang="en-US" dirty="0"/>
              <a:t>Big Brother and Sister program:  $1,000.00</a:t>
            </a:r>
            <a:br>
              <a:rPr lang="en-US" dirty="0"/>
            </a:br>
            <a:r>
              <a:rPr lang="en-US" dirty="0"/>
              <a:t>Total		                                    $5,850.00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Total Academic and Scholarship Expense: $26,050.00</a:t>
            </a:r>
            <a:br>
              <a:rPr lang="en-US" dirty="0"/>
            </a:br>
            <a:r>
              <a:rPr lang="en-US" dirty="0"/>
              <a:t>*Minnesota Chapter will fund 50%	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829EDFC-2C52-45AC-82CF-5FB82FDD7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85510"/>
              </p:ext>
            </p:extLst>
          </p:nvPr>
        </p:nvGraphicFramePr>
        <p:xfrm>
          <a:off x="218440" y="995827"/>
          <a:ext cx="11755120" cy="4399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495">
                  <a:extLst>
                    <a:ext uri="{9D8B030D-6E8A-4147-A177-3AD203B41FA5}">
                      <a16:colId xmlns:a16="http://schemas.microsoft.com/office/drawing/2014/main" val="1865653248"/>
                    </a:ext>
                  </a:extLst>
                </a:gridCol>
                <a:gridCol w="553489">
                  <a:extLst>
                    <a:ext uri="{9D8B030D-6E8A-4147-A177-3AD203B41FA5}">
                      <a16:colId xmlns:a16="http://schemas.microsoft.com/office/drawing/2014/main" val="2583416605"/>
                    </a:ext>
                  </a:extLst>
                </a:gridCol>
                <a:gridCol w="1991752">
                  <a:extLst>
                    <a:ext uri="{9D8B030D-6E8A-4147-A177-3AD203B41FA5}">
                      <a16:colId xmlns:a16="http://schemas.microsoft.com/office/drawing/2014/main" val="613076360"/>
                    </a:ext>
                  </a:extLst>
                </a:gridCol>
                <a:gridCol w="5307384">
                  <a:extLst>
                    <a:ext uri="{9D8B030D-6E8A-4147-A177-3AD203B41FA5}">
                      <a16:colId xmlns:a16="http://schemas.microsoft.com/office/drawing/2014/main" val="4200882217"/>
                    </a:ext>
                  </a:extLst>
                </a:gridCol>
              </a:tblGrid>
              <a:tr h="9470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  <a:latin typeface="+mj-lt"/>
                        </a:rPr>
                        <a:t>Report cards evaluations: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99112506"/>
                  </a:ext>
                </a:extLst>
              </a:tr>
              <a:tr h="5010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4817835"/>
                  </a:ext>
                </a:extLst>
              </a:tr>
              <a:tr h="5010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>
                          <a:effectLst/>
                          <a:latin typeface="+mj-lt"/>
                        </a:rPr>
                        <a:t>Averages and marking period grades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674513"/>
                  </a:ext>
                </a:extLst>
              </a:tr>
              <a:tr h="5010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·         Satisfactorily and excellent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224369"/>
                  </a:ext>
                </a:extLst>
              </a:tr>
              <a:tr h="9470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·         Marking periods – students did not performed well on exams but scored high on marking periods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264262"/>
                  </a:ext>
                </a:extLst>
              </a:tr>
              <a:tr h="5010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·         Identified their strength and weakness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913647"/>
                  </a:ext>
                </a:extLst>
              </a:tr>
              <a:tr h="5010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·         Developmental needs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99017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24B6C7B-FCA1-4DE6-BA5E-EEB301EBCB59}"/>
              </a:ext>
            </a:extLst>
          </p:cNvPr>
          <p:cNvSpPr txBox="1"/>
          <p:nvPr/>
        </p:nvSpPr>
        <p:spPr>
          <a:xfrm>
            <a:off x="218440" y="5726093"/>
            <a:ext cx="11135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Recommendation: Tutorial program for students that demonstrated low averages in different areas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9E7E1E-F14B-41A9-876D-13F68EDFC1CA}"/>
              </a:ext>
            </a:extLst>
          </p:cNvPr>
          <p:cNvSpPr txBox="1"/>
          <p:nvPr/>
        </p:nvSpPr>
        <p:spPr>
          <a:xfrm>
            <a:off x="320040" y="373515"/>
            <a:ext cx="11135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Report from the Scholarship and Academic Committee</a:t>
            </a:r>
          </a:p>
        </p:txBody>
      </p:sp>
    </p:spTree>
    <p:extLst>
      <p:ext uri="{BB962C8B-B14F-4D97-AF65-F5344CB8AC3E}">
        <p14:creationId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                2018 – 2019 Proposed Programs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B54A08-F3F0-46F0-A30C-AA3140CE3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93276"/>
              </p:ext>
            </p:extLst>
          </p:nvPr>
        </p:nvGraphicFramePr>
        <p:xfrm>
          <a:off x="2733040" y="763271"/>
          <a:ext cx="9177021" cy="5916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767">
                  <a:extLst>
                    <a:ext uri="{9D8B030D-6E8A-4147-A177-3AD203B41FA5}">
                      <a16:colId xmlns:a16="http://schemas.microsoft.com/office/drawing/2014/main" val="2675467752"/>
                    </a:ext>
                  </a:extLst>
                </a:gridCol>
                <a:gridCol w="575813">
                  <a:extLst>
                    <a:ext uri="{9D8B030D-6E8A-4147-A177-3AD203B41FA5}">
                      <a16:colId xmlns:a16="http://schemas.microsoft.com/office/drawing/2014/main" val="3004430043"/>
                    </a:ext>
                  </a:extLst>
                </a:gridCol>
                <a:gridCol w="825620">
                  <a:extLst>
                    <a:ext uri="{9D8B030D-6E8A-4147-A177-3AD203B41FA5}">
                      <a16:colId xmlns:a16="http://schemas.microsoft.com/office/drawing/2014/main" val="575357108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509029597"/>
                    </a:ext>
                  </a:extLst>
                </a:gridCol>
                <a:gridCol w="1620220">
                  <a:extLst>
                    <a:ext uri="{9D8B030D-6E8A-4147-A177-3AD203B41FA5}">
                      <a16:colId xmlns:a16="http://schemas.microsoft.com/office/drawing/2014/main" val="327997591"/>
                    </a:ext>
                  </a:extLst>
                </a:gridCol>
                <a:gridCol w="5397501">
                  <a:extLst>
                    <a:ext uri="{9D8B030D-6E8A-4147-A177-3AD203B41FA5}">
                      <a16:colId xmlns:a16="http://schemas.microsoft.com/office/drawing/2014/main" val="3297878738"/>
                    </a:ext>
                  </a:extLst>
                </a:gridCol>
              </a:tblGrid>
              <a:tr h="8417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Breakfast Program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4928416"/>
                  </a:ext>
                </a:extLst>
              </a:tr>
              <a:tr h="42397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·         Kindergarten breakfast program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3805842491"/>
                  </a:ext>
                </a:extLst>
              </a:tr>
              <a:tr h="84172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·         Milk/Klim with cereal (Cold cereal) and 1 fruit (Banana or orange)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3961386952"/>
                  </a:ext>
                </a:extLst>
              </a:tr>
              <a:tr h="42397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22496846"/>
                  </a:ext>
                </a:extLst>
              </a:tr>
              <a:tr h="42397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Big brother and sister program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4140084"/>
                  </a:ext>
                </a:extLst>
              </a:tr>
              <a:tr h="42397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·         9 -12 Grade students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1995312177"/>
                  </a:ext>
                </a:extLst>
              </a:tr>
              <a:tr h="42397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2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156843"/>
                  </a:ext>
                </a:extLst>
              </a:tr>
              <a:tr h="84172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The Principal and staff will provide subject matter for students to follow, to include: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0" marR="6350" marT="6350" marB="0" anchor="b"/>
                </a:tc>
                <a:extLst>
                  <a:ext uri="{0D108BD9-81ED-4DB2-BD59-A6C34878D82A}">
                    <a16:rowId xmlns:a16="http://schemas.microsoft.com/office/drawing/2014/main" val="1259158158"/>
                  </a:ext>
                </a:extLst>
              </a:tr>
              <a:tr h="42397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·         Abstaining from sex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3582619791"/>
                  </a:ext>
                </a:extLst>
              </a:tr>
              <a:tr h="42397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·         Effect of drugs, alcohol and cigarette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4263834718"/>
                  </a:ext>
                </a:extLst>
              </a:tr>
              <a:tr h="42397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·         Respect for others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3723625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3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                </a:t>
            </a:r>
            <a:r>
              <a:rPr lang="en-US" sz="3600" dirty="0"/>
              <a:t>2018 – 2019 Proposed Programs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3982C5-F54F-4007-9129-87A92B333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1085"/>
              </p:ext>
            </p:extLst>
          </p:nvPr>
        </p:nvGraphicFramePr>
        <p:xfrm>
          <a:off x="2611120" y="935036"/>
          <a:ext cx="9580880" cy="556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0880">
                  <a:extLst>
                    <a:ext uri="{9D8B030D-6E8A-4147-A177-3AD203B41FA5}">
                      <a16:colId xmlns:a16="http://schemas.microsoft.com/office/drawing/2014/main" val="742756800"/>
                    </a:ext>
                  </a:extLst>
                </a:gridCol>
              </a:tblGrid>
              <a:tr h="51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sng" strike="noStrike" dirty="0">
                          <a:effectLst/>
                        </a:rPr>
                        <a:t>Tutorial program</a:t>
                      </a:r>
                      <a:endParaRPr lang="en-US" sz="28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89653594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Instructor at B. W. Harris School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92471920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1228454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672546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sng" strike="noStrike">
                          <a:effectLst/>
                        </a:rPr>
                        <a:t>Teachers Incentive</a:t>
                      </a:r>
                      <a:endParaRPr lang="en-US" sz="28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4479881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81711349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$100.00 will be awarded to teachers with the following: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2611320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·         Strong teaching skills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2937495904"/>
                  </a:ext>
                </a:extLst>
              </a:tr>
              <a:tr h="9655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·         Recommendation from students and Principal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361140486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·         Score cards questionnaire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476250" marR="6350" marT="6350" marB="0" anchor="b"/>
                </a:tc>
                <a:extLst>
                  <a:ext uri="{0D108BD9-81ED-4DB2-BD59-A6C34878D82A}">
                    <a16:rowId xmlns:a16="http://schemas.microsoft.com/office/drawing/2014/main" val="232552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41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1242041" cy="5043713"/>
          </a:xfrm>
        </p:spPr>
        <p:txBody>
          <a:bodyPr/>
          <a:lstStyle/>
          <a:p>
            <a:pPr algn="ctr"/>
            <a:r>
              <a:rPr lang="en-US" dirty="0"/>
              <a:t>                </a:t>
            </a:r>
            <a:r>
              <a:rPr lang="en-US" sz="3600" dirty="0"/>
              <a:t>2018 – 2019 Donors’ Incentive Program</a:t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14E08F-048C-4818-A6D9-722940CD1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179169"/>
              </p:ext>
            </p:extLst>
          </p:nvPr>
        </p:nvGraphicFramePr>
        <p:xfrm>
          <a:off x="2631440" y="731520"/>
          <a:ext cx="9144001" cy="1879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1">
                  <a:extLst>
                    <a:ext uri="{9D8B030D-6E8A-4147-A177-3AD203B41FA5}">
                      <a16:colId xmlns:a16="http://schemas.microsoft.com/office/drawing/2014/main" val="2000754120"/>
                    </a:ext>
                  </a:extLst>
                </a:gridCol>
              </a:tblGrid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2018-2019  $100.00 and above Donors' Incentive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3092993"/>
                  </a:ext>
                </a:extLst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*Name will be listed in the program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1467548"/>
                  </a:ext>
                </a:extLst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*Name will be placed on plaque in the school's Library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3885557"/>
                  </a:ext>
                </a:extLst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*BWH personalize license plate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1539843"/>
                  </a:ext>
                </a:extLst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*Tax letter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3594375"/>
                  </a:ext>
                </a:extLst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*Thank You letter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226509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F9469CF-8078-42A3-98EA-5177BDC93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181325"/>
              </p:ext>
            </p:extLst>
          </p:nvPr>
        </p:nvGraphicFramePr>
        <p:xfrm>
          <a:off x="2631441" y="2859993"/>
          <a:ext cx="9144000" cy="1879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4235916011"/>
                    </a:ext>
                  </a:extLst>
                </a:gridCol>
              </a:tblGrid>
              <a:tr h="38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2018-2019 $71 - $99.00 Donors' Incentive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8527367"/>
                  </a:ext>
                </a:extLst>
              </a:tr>
              <a:tr h="38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*Name will be listed in the program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0343489"/>
                  </a:ext>
                </a:extLst>
              </a:tr>
              <a:tr h="3258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*Name will be placed on plaque in the school's Library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64238032"/>
                  </a:ext>
                </a:extLst>
              </a:tr>
              <a:tr h="38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*Tax letter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7605914"/>
                  </a:ext>
                </a:extLst>
              </a:tr>
              <a:tr h="38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*Thank You letter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0282948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874AA83-8E67-4DAE-B004-56824A484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80644"/>
              </p:ext>
            </p:extLst>
          </p:nvPr>
        </p:nvGraphicFramePr>
        <p:xfrm>
          <a:off x="2631440" y="4988464"/>
          <a:ext cx="9144000" cy="1691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97302862"/>
                    </a:ext>
                  </a:extLst>
                </a:gridCol>
              </a:tblGrid>
              <a:tr h="563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2018-2019 $70 and below Donors' Incentive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8928011"/>
                  </a:ext>
                </a:extLst>
              </a:tr>
              <a:tr h="563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*Tax letter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5363616"/>
                  </a:ext>
                </a:extLst>
              </a:tr>
              <a:tr h="563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*Thank You letter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1721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72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tern_Template_02_CA - v3" id="{4D93B98C-71F6-4C9E-A9C7-30410590B170}" vid="{AADF5497-0D3A-4AE3-BE2E-E63BB850DE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B01C05-BE9B-41B9-AC17-C4653B11B39B}">
  <ds:schemaRefs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DFA862-66F9-40D5-B7A4-7D0512592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AFE126-B4FB-490E-9C4C-9A0E034352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713</Words>
  <Application>Microsoft Office PowerPoint</Application>
  <PresentationFormat>Widescreen</PresentationFormat>
  <Paragraphs>352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Symbol</vt:lpstr>
      <vt:lpstr>Tahoma</vt:lpstr>
      <vt:lpstr>Times New Roman</vt:lpstr>
      <vt:lpstr>Trade Gothic LT Pro</vt:lpstr>
      <vt:lpstr>Trebuchet MS</vt:lpstr>
      <vt:lpstr>Office Theme</vt:lpstr>
      <vt:lpstr>Report of the Academic and Scholarship Committee 2018 Convention Providence, Rhode Island  Gudrun Harris, Chair</vt:lpstr>
      <vt:lpstr>SCHOLARSHIP &amp; ACADEMIC Proposal 2018-2019 Budget PRESENTED: 6/29/2018</vt:lpstr>
      <vt:lpstr>Scholarship Account Opening Balance: $21,558.19  Ending Balance: $3,394.21 (6/1/2018)  Total Tuition Paid 2017-2018  ($18,860) Kindergarten items 2017-2018 ($971.48)   </vt:lpstr>
      <vt:lpstr>Expenses   2018-2019 Tuition (40 Students)   1st - 6th                                                  10 X $400.00  $4,000.00 7th - 8th                                                  10 X $500.00  $5,000.00 9th Grade                                                10 X $540.00  $5,400.00 10th - 12th                                               10 X $580.00  $5,800.00   $20,200.00    </vt:lpstr>
      <vt:lpstr>Expenses    2018-2019 Programs   Tutoring/After School Program: $2,500.00* Breakfast Program: $2,000.00 Teacher/s of the Year Incentive: $250.00 Student/s of the Year Incentive: $100.00 Big Brother and Sister program:  $1,000.00 Total                                      $5,850.00  Total Academic and Scholarship Expense: $26,050.00 *Minnesota Chapter will fund 50%  </vt:lpstr>
      <vt:lpstr>PowerPoint Presentation</vt:lpstr>
      <vt:lpstr>                2018 – 2019 Proposed Programs </vt:lpstr>
      <vt:lpstr>                2018 – 2019 Proposed Programs </vt:lpstr>
      <vt:lpstr>                2018 – 2019 Donors’ Incentive Program </vt:lpstr>
      <vt:lpstr>Rev. Fr. E. G. W. KING 2017-2018 SCHOLARSHIP RECIPIENTS</vt:lpstr>
      <vt:lpstr>E. G. W. KING 2017-2018 SCHOLARSHIP RECIPIENTS </vt:lpstr>
      <vt:lpstr>E. G. W. KING 2017-2018 SCHOLARSHIP RECIPIENTS </vt:lpstr>
      <vt:lpstr>E. G. W. KING 2017-2018 SCHOLARSHIP RECIPIENTS </vt:lpstr>
      <vt:lpstr>E. G. W. KING 2017-2018 SCHOLARSHIP RECIPIENTS </vt:lpstr>
      <vt:lpstr>E. G. W. KING 2017-2018 SCHOLARSHIP RECIPIENTS </vt:lpstr>
      <vt:lpstr>E. G. W. KING 2017-2018 SCHOLARSHIP RECIPIENTS Number of Retained/New Students </vt:lpstr>
      <vt:lpstr>E. G. W. KING 2017-2018 SCHOLARSHIP RECIPIENTS Tuition Payments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2018-06-28T10:16:53Z</dcterms:created>
  <dcterms:modified xsi:type="dcterms:W3CDTF">2018-06-28T13:56:18Z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